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59" r:id="rId4"/>
    <p:sldId id="257" r:id="rId5"/>
    <p:sldId id="266" r:id="rId6"/>
    <p:sldId id="258" r:id="rId7"/>
    <p:sldId id="260" r:id="rId8"/>
    <p:sldId id="263" r:id="rId9"/>
    <p:sldId id="264" r:id="rId10"/>
    <p:sldId id="265" r:id="rId11"/>
    <p:sldId id="268" r:id="rId12"/>
    <p:sldId id="269" r:id="rId13"/>
    <p:sldId id="261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7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/>
          <p:cNvSpPr>
            <a:spLocks noGrp="1"/>
          </p:cNvSpPr>
          <p:nvPr>
            <p:ph type="ctrTitle"/>
          </p:nvPr>
        </p:nvSpPr>
        <p:spPr>
          <a:xfrm>
            <a:off x="722376" y="2688336"/>
            <a:ext cx="7772400" cy="3108960"/>
          </a:xfrm>
        </p:spPr>
        <p:txBody>
          <a:bodyPr anchor="t" anchorCtr="0">
            <a:noAutofit/>
          </a:bodyPr>
          <a:lstStyle>
            <a:lvl1pPr algn="ctr">
              <a:defRPr lang="en-US" sz="6200" b="1" cap="none" spc="0" dirty="0" smtClean="0">
                <a:ln w="1905"/>
                <a:gradFill>
                  <a:gsLst>
                    <a:gs pos="0">
                      <a:schemeClr val="tx2">
                        <a:shade val="30000"/>
                        <a:satMod val="255000"/>
                      </a:schemeClr>
                    </a:gs>
                    <a:gs pos="58000">
                      <a:schemeClr val="tx2">
                        <a:tint val="90000"/>
                        <a:satMod val="300000"/>
                      </a:schemeClr>
                    </a:gs>
                    <a:gs pos="100000">
                      <a:schemeClr val="tx2">
                        <a:tint val="80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4" name="Rectangle 26"/>
          <p:cNvSpPr>
            <a:spLocks noGrp="1"/>
          </p:cNvSpPr>
          <p:nvPr>
            <p:ph type="subTitle" idx="1"/>
          </p:nvPr>
        </p:nvSpPr>
        <p:spPr>
          <a:xfrm>
            <a:off x="722376" y="1133856"/>
            <a:ext cx="7772400" cy="1508760"/>
          </a:xfrm>
        </p:spPr>
        <p:txBody>
          <a:bodyPr anchor="b">
            <a:normAutofit/>
          </a:bodyPr>
          <a:lstStyle>
            <a:lvl1pPr marL="0" indent="0" algn="ctr">
              <a:buNone/>
              <a:defRPr lang="en-US" sz="2200" b="0">
                <a:solidFill>
                  <a:schemeClr val="tx2">
                    <a:shade val="55000"/>
                  </a:schemeClr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8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8037697A-2C48-4819-A5BC-75F43C75A164}" type="datetimeFigureOut">
              <a:rPr lang="en-US" smtClean="0"/>
              <a:pPr/>
              <a:t>3/17/2022</a:t>
            </a:fld>
            <a:endParaRPr lang="en-US" dirty="0" smtClean="0"/>
          </a:p>
        </p:txBody>
      </p:sp>
      <p:sp>
        <p:nvSpPr>
          <p:cNvPr id="9" name="Rectangle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pPr algn="r"/>
            <a:fld id="{47E06F9A-4543-41A4-9BCA-BFDDC4CB11EA}" type="slidenum">
              <a:rPr lang="en-US" smtClean="0"/>
              <a:pPr algn="r"/>
              <a:t>‹#›</a:t>
            </a:fld>
            <a:endParaRPr lang="en-US" dirty="0" smtClean="0"/>
          </a:p>
        </p:txBody>
      </p:sp>
      <p:sp>
        <p:nvSpPr>
          <p:cNvPr id="25" name="Rectangle 2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endParaRPr lang="en-US" dirty="0" smtClean="0"/>
          </a:p>
        </p:txBody>
      </p:sp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7697A-2C48-4819-A5BC-75F43C75A164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6F9A-4543-41A4-9BCA-BFDDC4CB1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7697A-2C48-4819-A5BC-75F43C75A164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6F9A-4543-41A4-9BCA-BFDDC4CB1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7697A-2C48-4819-A5BC-75F43C75A164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6F9A-4543-41A4-9BCA-BFDDC4CB1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690563" y="491696"/>
            <a:ext cx="7762875" cy="5874608"/>
          </a:xfrm>
          <a:prstGeom prst="roundRect">
            <a:avLst>
              <a:gd name="adj" fmla="val 2238"/>
            </a:avLst>
          </a:prstGeom>
          <a:gradFill rotWithShape="1">
            <a:gsLst>
              <a:gs pos="0">
                <a:schemeClr val="bg1">
                  <a:satMod val="300000"/>
                  <a:alpha val="50000"/>
                </a:schemeClr>
              </a:gs>
              <a:gs pos="35000">
                <a:schemeClr val="bg1">
                  <a:satMod val="300000"/>
                  <a:alpha val="87000"/>
                </a:schemeClr>
              </a:gs>
              <a:gs pos="50000">
                <a:schemeClr val="bg1">
                  <a:satMod val="300000"/>
                  <a:alpha val="92000"/>
                </a:schemeClr>
              </a:gs>
              <a:gs pos="60000">
                <a:schemeClr val="bg1">
                  <a:satMod val="300000"/>
                  <a:alpha val="89000"/>
                </a:schemeClr>
              </a:gs>
              <a:gs pos="100000">
                <a:schemeClr val="bg1">
                  <a:satMod val="300000"/>
                  <a:alpha val="55000"/>
                </a:schemeClr>
              </a:gs>
            </a:gsLst>
            <a:lin ang="5400000" scaled="1"/>
          </a:gradFill>
          <a:ln>
            <a:noFill/>
          </a:ln>
          <a:effectLst>
            <a:outerShdw blurRad="63500" dist="45720" dir="5400000" algn="t" rotWithShape="0">
              <a:schemeClr val="bg2">
                <a:shade val="30000"/>
                <a:satMod val="250000"/>
                <a:alpha val="90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500000"/>
            </a:lightRig>
          </a:scene3d>
          <a:sp3d contourW="6350" prstMaterial="powder">
            <a:bevelT w="50800" h="63500"/>
            <a:contourClr>
              <a:schemeClr val="bg2">
                <a:shade val="90000"/>
                <a:lumMod val="55000"/>
              </a:scheme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777240" y="795996"/>
            <a:ext cx="7589520" cy="3112843"/>
          </a:xfrm>
        </p:spPr>
        <p:txBody>
          <a:bodyPr anchor="b">
            <a:normAutofit/>
          </a:bodyPr>
          <a:lstStyle>
            <a:lvl1pPr algn="ctr">
              <a:buNone/>
              <a:defRPr lang="en-US" sz="6200" b="1" cap="none" spc="0" dirty="0">
                <a:ln w="1905"/>
                <a:gradFill>
                  <a:gsLst>
                    <a:gs pos="0">
                      <a:schemeClr val="tx2">
                        <a:shade val="30000"/>
                        <a:satMod val="255000"/>
                      </a:schemeClr>
                    </a:gs>
                    <a:gs pos="58000">
                      <a:schemeClr val="tx2">
                        <a:tint val="90000"/>
                        <a:satMod val="300000"/>
                      </a:schemeClr>
                    </a:gs>
                    <a:gs pos="100000">
                      <a:schemeClr val="tx2">
                        <a:tint val="80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777240" y="3948552"/>
            <a:ext cx="7589520" cy="1509712"/>
          </a:xfrm>
        </p:spPr>
        <p:txBody>
          <a:bodyPr anchor="t">
            <a:normAutofit/>
          </a:bodyPr>
          <a:lstStyle>
            <a:lvl1pPr indent="0" algn="ctr">
              <a:buNone/>
              <a:defRPr lang="en-US" sz="2200" b="0" smtClean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>
          <a:xfrm>
            <a:off x="762000" y="5958840"/>
            <a:ext cx="2133600" cy="365760"/>
          </a:xfrm>
        </p:spPr>
        <p:txBody>
          <a:bodyPr/>
          <a:lstStyle/>
          <a:p>
            <a:fld id="{8037697A-2C48-4819-A5BC-75F43C75A164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>
          <a:xfrm>
            <a:off x="3124200" y="5958840"/>
            <a:ext cx="28956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>
          <a:xfrm>
            <a:off x="6248400" y="5958840"/>
            <a:ext cx="2133600" cy="365760"/>
          </a:xfrm>
        </p:spPr>
        <p:txBody>
          <a:bodyPr/>
          <a:lstStyle/>
          <a:p>
            <a:fld id="{47E06F9A-4543-41A4-9BCA-BFDDC4CB1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7697A-2C48-4819-A5BC-75F43C75A164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6F9A-4543-41A4-9BCA-BFDDC4CB1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 rot="16200000">
            <a:off x="-1965960" y="2785402"/>
            <a:ext cx="5760720" cy="914400"/>
          </a:xfrm>
        </p:spPr>
        <p:txBody>
          <a:bodyPr lIns="91440" rIns="91440" anchor="ctr">
            <a:noAutofit/>
          </a:bodyPr>
          <a:lstStyle>
            <a:lvl1pPr algn="ctr">
              <a:defRPr sz="3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1600200" y="547468"/>
            <a:ext cx="3383280" cy="639762"/>
          </a:xfrm>
          <a:prstGeom prst="roundRect">
            <a:avLst>
              <a:gd name="adj" fmla="val 6772"/>
            </a:avLst>
          </a:prstGeom>
          <a:solidFill>
            <a:schemeClr val="bg1">
              <a:alpha val="55000"/>
            </a:schemeClr>
          </a:solidFill>
          <a:ln w="12700">
            <a:solidFill>
              <a:schemeClr val="bg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l">
              <a:buNone/>
              <a:defRPr sz="16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1600200" y="1322362"/>
            <a:ext cx="3383280" cy="4800600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5128846" y="547468"/>
            <a:ext cx="3383280" cy="639762"/>
          </a:xfrm>
          <a:prstGeom prst="roundRect">
            <a:avLst>
              <a:gd name="adj" fmla="val 5673"/>
            </a:avLst>
          </a:prstGeom>
          <a:solidFill>
            <a:schemeClr val="bg1">
              <a:alpha val="55000"/>
            </a:schemeClr>
          </a:solidFill>
          <a:ln w="12700">
            <a:solidFill>
              <a:schemeClr val="bg1"/>
            </a:solidFill>
          </a:ln>
        </p:spPr>
        <p:txBody>
          <a:bodyPr lIns="91440" tIns="91440" rIns="91440" bIns="91440" anchor="ctr">
            <a:noAutofit/>
          </a:bodyPr>
          <a:lstStyle>
            <a:lvl1pPr marL="0" indent="0" algn="l">
              <a:buNone/>
              <a:defRPr sz="16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5128846" y="1322362"/>
            <a:ext cx="3383280" cy="4800600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7697A-2C48-4819-A5BC-75F43C75A164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>
          <a:xfrm>
            <a:off x="6553200" y="6214404"/>
            <a:ext cx="2133600" cy="365760"/>
          </a:xfrm>
        </p:spPr>
        <p:txBody>
          <a:bodyPr/>
          <a:lstStyle/>
          <a:p>
            <a:fld id="{47E06F9A-4543-41A4-9BCA-BFDDC4CB1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7697A-2C48-4819-A5BC-75F43C75A164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6F9A-4543-41A4-9BCA-BFDDC4CB1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7697A-2C48-4819-A5BC-75F43C75A164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6F9A-4543-41A4-9BCA-BFDDC4CB1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 rot="16200000">
            <a:off x="-1828801" y="2888565"/>
            <a:ext cx="5486400" cy="914400"/>
          </a:xfrm>
        </p:spPr>
        <p:txBody>
          <a:bodyPr anchor="b"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/>
          </a:bodyPr>
          <a:lstStyle>
            <a:lvl1pPr algn="l">
              <a:defRPr sz="2800" b="1">
                <a:solidFill>
                  <a:schemeClr val="tx2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2590800" y="602566"/>
            <a:ext cx="5943600" cy="54864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 rot="16200000">
            <a:off x="-859303" y="2888566"/>
            <a:ext cx="5486400" cy="914400"/>
          </a:xfrm>
        </p:spPr>
        <p:txBody>
          <a:bodyPr lIns="91440" rIns="91440"/>
          <a:lstStyle>
            <a:lvl1pPr marL="0" indent="0" algn="l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7697A-2C48-4819-A5BC-75F43C75A164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>
          <a:xfrm>
            <a:off x="6553200" y="6214404"/>
            <a:ext cx="2133600" cy="365760"/>
          </a:xfrm>
        </p:spPr>
        <p:txBody>
          <a:bodyPr/>
          <a:lstStyle/>
          <a:p>
            <a:fld id="{47E06F9A-4543-41A4-9BCA-BFDDC4CB1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>
          <a:xfrm>
            <a:off x="4740812" y="794822"/>
            <a:ext cx="3960051" cy="5294376"/>
          </a:xfrm>
          <a:prstGeom prst="roundRect">
            <a:avLst>
              <a:gd name="adj" fmla="val 3541"/>
            </a:avLst>
          </a:prstGeom>
          <a:solidFill>
            <a:srgbClr val="FFFFFF">
              <a:alpha val="40000"/>
            </a:srgbClr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5277728" y="3501743"/>
            <a:ext cx="3200400" cy="1143000"/>
          </a:xfrm>
        </p:spPr>
        <p:txBody>
          <a:bodyPr anchor="t">
            <a:noAutofit/>
            <a:scene3d>
              <a:camera prst="orthographicFront"/>
              <a:lightRig rig="soft" dir="t">
                <a:rot lat="0" lon="0" rev="2100000"/>
              </a:lightRig>
            </a:scene3d>
            <a:sp3d prstMaterial="matte"/>
          </a:bodyPr>
          <a:lstStyle>
            <a:lvl1pPr algn="ctr">
              <a:buNone/>
              <a:defRPr sz="2600" b="1">
                <a:solidFill>
                  <a:schemeClr val="tx2"/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pic" idx="1"/>
          </p:nvPr>
        </p:nvSpPr>
        <p:spPr>
          <a:xfrm>
            <a:off x="527537" y="821202"/>
            <a:ext cx="4550899" cy="5215597"/>
          </a:xfrm>
          <a:prstGeom prst="roundRect">
            <a:avLst>
              <a:gd name="adj" fmla="val 622"/>
            </a:avLst>
          </a:prstGeom>
          <a:solidFill>
            <a:schemeClr val="bg1">
              <a:lumMod val="85000"/>
            </a:schemeClr>
          </a:solidFill>
          <a:ln w="101600">
            <a:solidFill>
              <a:srgbClr val="FFFFFF"/>
            </a:solidFill>
            <a:miter lim="800000"/>
          </a:ln>
          <a:effectLst>
            <a:outerShdw blurRad="65000" dist="25000" dir="5400000" algn="t" rotWithShape="0">
              <a:schemeClr val="bg2">
                <a:shade val="30000"/>
                <a:satMod val="250000"/>
                <a:alpha val="85000"/>
              </a:schemeClr>
            </a:outerShdw>
          </a:effectLst>
          <a:scene3d>
            <a:camera prst="orthographicFront"/>
            <a:lightRig rig="soft" dir="t">
              <a:rot lat="0" lon="0" rev="20100000"/>
            </a:lightRig>
          </a:scene3d>
          <a:sp3d contourW="3810">
            <a:bevelT w="95250" h="25400"/>
            <a:contourClr>
              <a:schemeClr val="bg2">
                <a:shade val="45000"/>
                <a:satMod val="145000"/>
              </a:schemeClr>
            </a:contourClr>
          </a:sp3d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buNone/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z="2000" smtClean="0"/>
              <a:t>Вставка рисунка</a:t>
            </a:r>
            <a:endParaRPr lang="en-US" sz="2000" dirty="0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5277728" y="1600200"/>
            <a:ext cx="3200400" cy="1825343"/>
          </a:xfrm>
        </p:spPr>
        <p:txBody>
          <a:bodyPr bIns="0" anchor="b">
            <a:normAutofit/>
          </a:bodyPr>
          <a:lstStyle>
            <a:lvl1pPr marL="0" marR="0" indent="0" algn="ctr">
              <a:buFontTx/>
              <a:buNone/>
              <a:defRPr sz="1300">
                <a:solidFill>
                  <a:schemeClr val="tx1">
                    <a:tint val="95000"/>
                  </a:schemeClr>
                </a:solidFill>
              </a:defRPr>
            </a:lvl1pPr>
            <a:lvl2pPr marL="460375" marR="0" indent="-112713">
              <a:buFontTx/>
              <a:buNone/>
              <a:defRPr sz="1200"/>
            </a:lvl2pPr>
            <a:lvl3pPr marL="914400" marR="0" indent="-117475">
              <a:buFontTx/>
              <a:buNone/>
              <a:defRPr sz="1000"/>
            </a:lvl3pPr>
            <a:lvl4pPr marL="1316038" marR="0" indent="-112713">
              <a:buFontTx/>
              <a:buNone/>
              <a:defRPr sz="900"/>
            </a:lvl4pPr>
            <a:lvl5pPr marL="1711325" marR="0" indent="-117475"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37697A-2C48-4819-A5BC-75F43C75A164}" type="datetimeFigureOut">
              <a:rPr lang="en-US" smtClean="0"/>
              <a:pPr/>
              <a:t>3/17/2022</a:t>
            </a:fld>
            <a:endParaRPr lang="en-US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06F9A-4543-41A4-9BCA-BFDDC4CB11E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342900" y="228600"/>
            <a:ext cx="8458200" cy="6400800"/>
          </a:xfrm>
          <a:prstGeom prst="roundRect">
            <a:avLst>
              <a:gd name="adj" fmla="val 2238"/>
            </a:avLst>
          </a:prstGeom>
          <a:gradFill rotWithShape="1">
            <a:gsLst>
              <a:gs pos="0">
                <a:schemeClr val="bg1">
                  <a:satMod val="300000"/>
                  <a:alpha val="50000"/>
                </a:schemeClr>
              </a:gs>
              <a:gs pos="35000">
                <a:schemeClr val="bg1">
                  <a:satMod val="300000"/>
                  <a:alpha val="87000"/>
                </a:schemeClr>
              </a:gs>
              <a:gs pos="50000">
                <a:schemeClr val="bg1">
                  <a:satMod val="300000"/>
                  <a:alpha val="92000"/>
                </a:schemeClr>
              </a:gs>
              <a:gs pos="60000">
                <a:schemeClr val="bg1">
                  <a:satMod val="300000"/>
                  <a:alpha val="89000"/>
                </a:schemeClr>
              </a:gs>
              <a:gs pos="100000">
                <a:schemeClr val="bg1">
                  <a:satMod val="300000"/>
                  <a:alpha val="55000"/>
                </a:schemeClr>
              </a:gs>
            </a:gsLst>
            <a:lin ang="5400000" scaled="1"/>
          </a:gradFill>
          <a:ln>
            <a:noFill/>
          </a:ln>
          <a:effectLst>
            <a:outerShdw blurRad="63500" dist="45720" dir="5400000" algn="t" rotWithShape="0">
              <a:schemeClr val="bg2">
                <a:shade val="30000"/>
                <a:satMod val="250000"/>
                <a:alpha val="90000"/>
              </a:scheme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500000"/>
            </a:lightRig>
          </a:scene3d>
          <a:sp3d contourW="6350" prstMaterial="powder">
            <a:bevelT w="50800" h="63500"/>
            <a:contourClr>
              <a:schemeClr val="bg2">
                <a:shade val="90000"/>
                <a:lumMod val="55000"/>
              </a:scheme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orbel"/>
              <a:ea typeface="+mn-ea"/>
              <a:cs typeface="+mn-cs"/>
            </a:endParaRPr>
          </a:p>
        </p:txBody>
      </p:sp>
      <p:sp>
        <p:nvSpPr>
          <p:cNvPr id="2" name="Rectangle 10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anchor="b" anchorCtr="0"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Rectangle 1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20" rIns="4572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7" name="Rectangle 22"/>
          <p:cNvSpPr>
            <a:spLocks noGrp="1"/>
          </p:cNvSpPr>
          <p:nvPr>
            <p:ph type="dt" sz="half" idx="2"/>
          </p:nvPr>
        </p:nvSpPr>
        <p:spPr>
          <a:xfrm>
            <a:off x="457200" y="6214404"/>
            <a:ext cx="2133600" cy="365760"/>
          </a:xfrm>
          <a:prstGeom prst="rect">
            <a:avLst/>
          </a:prstGeom>
        </p:spPr>
        <p:txBody>
          <a:bodyPr anchor="b" anchorCtr="0"/>
          <a:lstStyle>
            <a:lvl1pPr>
              <a:defRPr lang="en-US" sz="1000" b="0" smtClean="0">
                <a:solidFill>
                  <a:schemeClr val="tx2">
                    <a:tint val="75000"/>
                    <a:satMod val="150000"/>
                  </a:schemeClr>
                </a:solidFill>
                <a:latin typeface="+mn-lt"/>
                <a:ea typeface="+mn-lt"/>
                <a:cs typeface="+mn-lt"/>
              </a:defRPr>
            </a:lvl1pPr>
          </a:lstStyle>
          <a:p>
            <a:pPr>
              <a:defRPr sz="1200"/>
            </a:pPr>
            <a:fld id="{8037697A-2C48-4819-A5BC-75F43C75A164}" type="datetimeFigureOut">
              <a:rPr lang="en-US" smtClean="0"/>
              <a:pPr>
                <a:defRPr sz="1200"/>
              </a:pPr>
              <a:t>3/17/2022</a:t>
            </a:fld>
            <a:endParaRPr b="0">
              <a:solidFill>
                <a:schemeClr val="tx2"/>
              </a:solidFill>
            </a:endParaRPr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3"/>
          </p:nvPr>
        </p:nvSpPr>
        <p:spPr>
          <a:xfrm>
            <a:off x="3124200" y="6214404"/>
            <a:ext cx="2895600" cy="365760"/>
          </a:xfrm>
          <a:prstGeom prst="rect">
            <a:avLst/>
          </a:prstGeom>
        </p:spPr>
        <p:txBody>
          <a:bodyPr anchor="b" anchorCtr="0"/>
          <a:lstStyle>
            <a:lvl1pPr algn="ctr">
              <a:defRPr lang="en-US" sz="1000" b="0" smtClean="0">
                <a:solidFill>
                  <a:schemeClr val="tx2">
                    <a:tint val="75000"/>
                    <a:satMod val="150000"/>
                  </a:schemeClr>
                </a:solidFill>
                <a:latin typeface="+mn-lt"/>
                <a:ea typeface="+mn-lt"/>
                <a:cs typeface="+mn-lt"/>
              </a:defRPr>
            </a:lvl1pPr>
          </a:lstStyle>
          <a:p>
            <a:pPr>
              <a:defRPr sz="1200"/>
            </a:pPr>
            <a:endParaRPr b="0">
              <a:solidFill>
                <a:schemeClr val="tx2"/>
              </a:solidFill>
            </a:endParaRPr>
          </a:p>
        </p:txBody>
      </p:sp>
      <p:sp>
        <p:nvSpPr>
          <p:cNvPr id="13" name="Rectangle 15"/>
          <p:cNvSpPr>
            <a:spLocks noGrp="1"/>
          </p:cNvSpPr>
          <p:nvPr>
            <p:ph type="sldNum" sz="quarter" idx="4"/>
          </p:nvPr>
        </p:nvSpPr>
        <p:spPr>
          <a:xfrm>
            <a:off x="6553200" y="6214404"/>
            <a:ext cx="2133600" cy="365760"/>
          </a:xfrm>
          <a:prstGeom prst="rect">
            <a:avLst/>
          </a:prstGeom>
        </p:spPr>
        <p:txBody>
          <a:bodyPr anchor="b" anchorCtr="0"/>
          <a:lstStyle>
            <a:lvl1pPr algn="r">
              <a:defRPr lang="en-US" sz="1000" b="0" smtClean="0">
                <a:solidFill>
                  <a:schemeClr val="tx2">
                    <a:tint val="75000"/>
                    <a:satMod val="150000"/>
                  </a:schemeClr>
                </a:solidFill>
                <a:latin typeface="+mn-lt"/>
                <a:ea typeface="+mn-lt"/>
                <a:cs typeface="+mn-lt"/>
              </a:defRPr>
            </a:lvl1pPr>
          </a:lstStyle>
          <a:p>
            <a:pPr>
              <a:defRPr sz="1200"/>
            </a:pPr>
            <a:fld id="{47E06F9A-4543-41A4-9BCA-BFDDC4CB11EA}" type="slidenum">
              <a:rPr lang="en-US" smtClean="0"/>
              <a:pPr>
                <a:defRPr sz="1200"/>
              </a:pPr>
              <a:t>‹#›</a:t>
            </a:fld>
            <a:endParaRPr b="0" dirty="0">
              <a:solidFill>
                <a:schemeClr val="tx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newsflash/>
  </p:transition>
  <p:txStyles>
    <p:titleStyle>
      <a:defPPr>
        <a:defRPr sz="4400">
          <a:solidFill>
            <a:schemeClr val="tx2">
              <a:shade val="80000"/>
              <a:satMod val="150000"/>
            </a:schemeClr>
          </a:solidFill>
          <a:latin typeface="+mj-lt"/>
          <a:ea typeface="+mj-ea"/>
          <a:cs typeface="+mj-cs"/>
        </a:defRPr>
      </a:defPPr>
      <a:lvl1pPr algn="ctr" eaLnBrk="1" hangingPunct="1">
        <a:buNone/>
        <a:defRPr lang="en-US" sz="5300" b="1" strike="noStrike" kern="1200" baseline="0" dirty="0" smtClean="0">
          <a:solidFill>
            <a:schemeClr val="tx2">
              <a:shade val="85000"/>
              <a:satMod val="150000"/>
            </a:schemeClr>
          </a:solidFill>
          <a:effectLst/>
          <a:latin typeface="+mj-lt"/>
          <a:ea typeface="+mj-lt"/>
          <a:cs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457200" indent="-274320" algn="l" eaLnBrk="1" hangingPunct="1">
        <a:buClr>
          <a:schemeClr val="accent1"/>
        </a:buClr>
        <a:buSzPct val="80000"/>
        <a:buFont typeface="Wingdings 2" pitchFamily="18" charset="2"/>
        <a:buChar char="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758952" indent="-228600" algn="l" eaLnBrk="1" hangingPunct="1">
        <a:buClr>
          <a:schemeClr val="accent2"/>
        </a:buClr>
        <a:buFont typeface="Wingdings 2" pitchFamily="18" charset="2"/>
        <a:buChar char=""/>
        <a:defRPr sz="2200">
          <a:solidFill>
            <a:schemeClr val="tx1"/>
          </a:solidFill>
          <a:latin typeface="+mn-lt"/>
          <a:ea typeface="+mn-lt"/>
          <a:cs typeface="+mn-lt"/>
        </a:defRPr>
      </a:lvl2pPr>
      <a:lvl3pPr marL="1033272" indent="-228600" algn="l" eaLnBrk="1" hangingPunct="1">
        <a:buClr>
          <a:schemeClr val="accent3"/>
        </a:buClr>
        <a:buFont typeface="Wingdings 2" pitchFamily="18" charset="2"/>
        <a:buChar char="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298448" indent="-228600" algn="l" eaLnBrk="1" hangingPunct="1">
        <a:buClr>
          <a:schemeClr val="accent4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554480" indent="-228600" algn="l" eaLnBrk="1" hangingPunct="1">
        <a:buClr>
          <a:schemeClr val="accent5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1810512" indent="-228600" algn="l" eaLnBrk="1" hangingPunct="1">
        <a:buClr>
          <a:schemeClr val="accent6"/>
        </a:buClr>
        <a:buFont typeface="Wingdings 2" pitchFamily="18" charset="2"/>
        <a:buChar char=""/>
        <a:defRPr lang="en-US" sz="1600" baseline="0" smtClean="0">
          <a:latin typeface="+mn-lt"/>
        </a:defRPr>
      </a:lvl6pPr>
      <a:lvl7pPr marL="2075688" indent="-228600" algn="l" eaLnBrk="1" hangingPunct="1">
        <a:buClr>
          <a:schemeClr val="tx2"/>
        </a:buClr>
        <a:buFont typeface="Wingdings 2" pitchFamily="18" charset="2"/>
        <a:buChar char=""/>
        <a:defRPr lang="en-US" sz="1600" baseline="0" smtClean="0">
          <a:latin typeface="+mn-lt"/>
        </a:defRPr>
      </a:lvl7pPr>
      <a:lvl8pPr marL="2340864" indent="-228600" algn="l" eaLnBrk="1" hangingPunct="1">
        <a:buClr>
          <a:schemeClr val="accent2"/>
        </a:buClr>
        <a:buFont typeface="Wingdings 2" pitchFamily="18" charset="2"/>
        <a:buChar char=""/>
        <a:defRPr sz="1600" baseline="0">
          <a:latin typeface="+mn-lt"/>
        </a:defRPr>
      </a:lvl8pPr>
      <a:lvl9pPr marL="2596896" indent="-228600" algn="l" eaLnBrk="1" hangingPunct="1">
        <a:buClr>
          <a:schemeClr val="accent1"/>
        </a:buClr>
        <a:buFont typeface="Wingdings 2" pitchFamily="18" charset="2"/>
        <a:buChar char=""/>
        <a:defRPr sz="1400" baseline="0">
          <a:latin typeface="+mn-lt"/>
        </a:defRPr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772400" cy="3108960"/>
          </a:xfrm>
        </p:spPr>
        <p:txBody>
          <a:bodyPr/>
          <a:lstStyle/>
          <a:p>
            <a:pPr>
              <a:lnSpc>
                <a:spcPct val="115000"/>
              </a:lnSpc>
              <a:spcBef>
                <a:spcPts val="1500"/>
              </a:spcBef>
              <a:spcAft>
                <a:spcPts val="750"/>
              </a:spcAft>
            </a:pPr>
            <a:r>
              <a:rPr lang="ru-RU" sz="6000" dirty="0">
                <a:solidFill>
                  <a:srgbClr val="333333"/>
                </a:solidFill>
                <a:effectLst/>
              </a:rPr>
              <a:t>Деловая </a:t>
            </a:r>
            <a:r>
              <a:rPr lang="ru-RU" sz="6000" dirty="0" smtClean="0">
                <a:solidFill>
                  <a:srgbClr val="333333"/>
                </a:solidFill>
                <a:effectLst/>
              </a:rPr>
              <a:t>игра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7200" u="sng" dirty="0" smtClean="0"/>
              <a:t>«МАСТЕРСТВОПЕДАГОГА»</a:t>
            </a:r>
            <a:endParaRPr lang="ru-RU" u="sng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04800"/>
            <a:ext cx="8219256" cy="1107976"/>
          </a:xfrm>
        </p:spPr>
        <p:txBody>
          <a:bodyPr>
            <a:normAutofit fontScale="90000"/>
          </a:bodyPr>
          <a:lstStyle/>
          <a:p>
            <a:pPr marL="457200" lvl="0" indent="-274320" fontAlgn="base"/>
            <a:r>
              <a:rPr lang="ru-RU" dirty="0"/>
              <a:t/>
            </a:r>
            <a:br>
              <a:rPr lang="ru-RU" dirty="0"/>
            </a:br>
            <a:r>
              <a:rPr lang="ru-RU" sz="3600" u="sng" kern="0" dirty="0">
                <a:solidFill>
                  <a:prstClr val="black"/>
                </a:solidFill>
                <a:cs typeface="Verdana"/>
              </a:rPr>
              <a:t>Игра « </a:t>
            </a:r>
            <a:r>
              <a:rPr lang="ru-RU" sz="3600" u="sng" kern="0" dirty="0" smtClean="0">
                <a:solidFill>
                  <a:prstClr val="black"/>
                </a:solidFill>
                <a:cs typeface="Verdana"/>
              </a:rPr>
              <a:t>Пословицы </a:t>
            </a:r>
            <a:r>
              <a:rPr lang="ru-RU" sz="3600" u="sng" kern="0" dirty="0">
                <a:solidFill>
                  <a:prstClr val="black"/>
                </a:solidFill>
                <a:cs typeface="Verdana"/>
              </a:rPr>
              <a:t>и поговорки»</a:t>
            </a:r>
            <a:r>
              <a:rPr lang="ru-RU" sz="3600" kern="0" dirty="0">
                <a:solidFill>
                  <a:prstClr val="black"/>
                </a:solidFill>
                <a:cs typeface="Verdana"/>
              </a:rPr>
              <a:t/>
            </a:r>
            <a:br>
              <a:rPr lang="ru-RU" sz="3600" kern="0" dirty="0">
                <a:solidFill>
                  <a:prstClr val="black"/>
                </a:solidFill>
                <a:cs typeface="Verdana"/>
              </a:rPr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/>
          </a:bodyPr>
          <a:lstStyle/>
          <a:p>
            <a:pPr marL="182880" indent="0" fontAlgn="base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«</a:t>
            </a:r>
            <a:r>
              <a:rPr lang="ru-RU" dirty="0">
                <a:latin typeface="Times New Roman"/>
                <a:ea typeface="Times New Roman"/>
              </a:rPr>
              <a:t>Переведите» пословицы на русский язык.</a:t>
            </a:r>
            <a:endParaRPr lang="ru-RU" sz="2400" dirty="0">
              <a:latin typeface="Times New Roman"/>
              <a:ea typeface="Times New Roman"/>
            </a:endParaRPr>
          </a:p>
          <a:p>
            <a:pPr marL="182880" indent="0" fontAlgn="base"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1.Сын леопарда – тоже леопард (Африка) </a:t>
            </a:r>
            <a:r>
              <a:rPr lang="ru-RU" dirty="0" smtClean="0">
                <a:latin typeface="Times New Roman"/>
                <a:ea typeface="Times New Roman"/>
              </a:rPr>
              <a:t>2.Верблюда </a:t>
            </a:r>
            <a:r>
              <a:rPr lang="ru-RU" dirty="0">
                <a:latin typeface="Times New Roman"/>
                <a:ea typeface="Times New Roman"/>
              </a:rPr>
              <a:t>под мостом не спрячешь (Афганистан) </a:t>
            </a:r>
            <a:r>
              <a:rPr lang="ru-RU" dirty="0" smtClean="0">
                <a:latin typeface="Times New Roman"/>
                <a:ea typeface="Times New Roman"/>
              </a:rPr>
              <a:t>3.Бойся </a:t>
            </a:r>
            <a:r>
              <a:rPr lang="ru-RU" dirty="0">
                <a:latin typeface="Times New Roman"/>
                <a:ea typeface="Times New Roman"/>
              </a:rPr>
              <a:t>тихой реки, а не шумной (Греция) </a:t>
            </a:r>
            <a:r>
              <a:rPr lang="ru-RU" dirty="0" smtClean="0">
                <a:latin typeface="Times New Roman"/>
                <a:ea typeface="Times New Roman"/>
              </a:rPr>
              <a:t>4.Молчаливый </a:t>
            </a:r>
            <a:r>
              <a:rPr lang="ru-RU" dirty="0">
                <a:latin typeface="Times New Roman"/>
                <a:ea typeface="Times New Roman"/>
              </a:rPr>
              <a:t>рот – золотой рот (Германия) </a:t>
            </a:r>
          </a:p>
          <a:p>
            <a:pPr marL="182880" indent="0" fontAlgn="base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5.Тот </a:t>
            </a:r>
            <a:r>
              <a:rPr lang="ru-RU" dirty="0">
                <a:latin typeface="Times New Roman"/>
                <a:ea typeface="Times New Roman"/>
              </a:rPr>
              <a:t>не заблудится, кто спрашивает (Ирландия) – </a:t>
            </a: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251992"/>
          </a:xfrm>
        </p:spPr>
        <p:txBody>
          <a:bodyPr>
            <a:normAutofit fontScale="90000"/>
          </a:bodyPr>
          <a:lstStyle/>
          <a:p>
            <a:pPr marL="457200" lvl="0" indent="-274320">
              <a:lnSpc>
                <a:spcPct val="115000"/>
              </a:lnSpc>
            </a:pPr>
            <a:r>
              <a:rPr lang="ru-RU" sz="3600" kern="0" dirty="0" smtClean="0">
                <a:solidFill>
                  <a:prstClr val="black"/>
                </a:solidFill>
              </a:rPr>
              <a:t/>
            </a:r>
            <a:br>
              <a:rPr lang="ru-RU" sz="3600" kern="0" dirty="0" smtClean="0">
                <a:solidFill>
                  <a:prstClr val="black"/>
                </a:solidFill>
              </a:rPr>
            </a:br>
            <a:r>
              <a:rPr lang="ru-RU" sz="3600" kern="0" dirty="0">
                <a:solidFill>
                  <a:prstClr val="black"/>
                </a:solidFill>
              </a:rPr>
              <a:t/>
            </a:r>
            <a:br>
              <a:rPr lang="ru-RU" sz="3600" kern="0" dirty="0">
                <a:solidFill>
                  <a:prstClr val="black"/>
                </a:solidFill>
              </a:rPr>
            </a:br>
            <a:r>
              <a:rPr lang="ru-RU" sz="3600" kern="0" dirty="0" smtClean="0">
                <a:solidFill>
                  <a:prstClr val="black"/>
                </a:solidFill>
              </a:rPr>
              <a:t/>
            </a:r>
            <a:br>
              <a:rPr lang="ru-RU" sz="3600" kern="0" dirty="0" smtClean="0">
                <a:solidFill>
                  <a:prstClr val="black"/>
                </a:solidFill>
              </a:rPr>
            </a:br>
            <a:r>
              <a:rPr lang="ru-RU" sz="3600" kern="0" dirty="0">
                <a:solidFill>
                  <a:prstClr val="black"/>
                </a:solidFill>
              </a:rPr>
              <a:t/>
            </a:r>
            <a:br>
              <a:rPr lang="ru-RU" sz="3600" kern="0" dirty="0">
                <a:solidFill>
                  <a:prstClr val="black"/>
                </a:solidFill>
              </a:rPr>
            </a:br>
            <a:r>
              <a:rPr lang="ru-RU" sz="3600" kern="0" dirty="0">
                <a:solidFill>
                  <a:prstClr val="black"/>
                </a:solidFill>
              </a:rPr>
              <a:t> </a:t>
            </a:r>
            <a:r>
              <a:rPr lang="ru-RU" sz="3600" kern="0" dirty="0" smtClean="0">
                <a:solidFill>
                  <a:prstClr val="black"/>
                </a:solidFill>
              </a:rPr>
              <a:t/>
            </a:r>
            <a:br>
              <a:rPr lang="ru-RU" sz="3600" kern="0" dirty="0" smtClean="0">
                <a:solidFill>
                  <a:prstClr val="black"/>
                </a:solidFill>
              </a:rPr>
            </a:br>
            <a:r>
              <a:rPr lang="ru-RU" sz="1400" b="0" kern="0" dirty="0">
                <a:solidFill>
                  <a:prstClr val="black"/>
                </a:solidFill>
                <a:latin typeface="Calibri"/>
                <a:ea typeface="Calibri"/>
              </a:rPr>
              <a:t/>
            </a:r>
            <a:br>
              <a:rPr lang="ru-RU" sz="1400" b="0" kern="0" dirty="0">
                <a:solidFill>
                  <a:prstClr val="black"/>
                </a:solidFill>
                <a:latin typeface="Calibri"/>
                <a:ea typeface="Calibri"/>
              </a:rPr>
            </a:br>
            <a:r>
              <a:rPr lang="ru-RU" sz="3600" kern="0" dirty="0">
                <a:solidFill>
                  <a:prstClr val="black"/>
                </a:solidFill>
              </a:rPr>
              <a:t>Угадай фамилию писателя и название стихотворения»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18288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1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.«Солнце по небу гуляло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8288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И за тучу забежало.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8288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Глянул заинька в окно,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8288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Стало заиньке темно..» </a:t>
            </a:r>
          </a:p>
          <a:p>
            <a:pPr marL="18288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2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.« У Танюши дел не мало,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8288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У Танюши много дел.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8288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Утром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брату помогала…» </a:t>
            </a:r>
          </a:p>
          <a:p>
            <a:pPr marL="18288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3. «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Выдали даме на станции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8288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Четыре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зелёных квитанции…» </a:t>
            </a:r>
          </a:p>
          <a:p>
            <a:pPr marL="18288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4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. «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Если сын </a:t>
            </a:r>
            <a:r>
              <a:rPr lang="ru-RU" dirty="0" err="1">
                <a:latin typeface="Times New Roman"/>
                <a:ea typeface="Times New Roman"/>
                <a:cs typeface="Times New Roman"/>
              </a:rPr>
              <a:t>чернее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 ночи,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8288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  <a:cs typeface="Times New Roman"/>
              </a:rPr>
              <a:t>Грязь </a:t>
            </a:r>
            <a:r>
              <a:rPr lang="ru-RU" dirty="0">
                <a:latin typeface="Times New Roman"/>
                <a:ea typeface="Times New Roman"/>
                <a:cs typeface="Times New Roman"/>
              </a:rPr>
              <a:t>лежит на рожице,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8288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Ясно, это плохо очень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8288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Для ребячьей кожицы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2094432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/>
          <a:lstStyle/>
          <a:p>
            <a:pPr marL="182880" indent="0">
              <a:lnSpc>
                <a:spcPct val="115000"/>
              </a:lnSpc>
              <a:spcAft>
                <a:spcPts val="750"/>
              </a:spcAft>
              <a:buNone/>
            </a:pPr>
            <a:r>
              <a:rPr lang="ru-RU" sz="3200" b="1" u="sng" dirty="0">
                <a:latin typeface="Times New Roman"/>
                <a:ea typeface="Times New Roman"/>
                <a:cs typeface="Times New Roman"/>
              </a:rPr>
              <a:t>«Хорошо или плохо быть воспитателем»</a:t>
            </a:r>
            <a:r>
              <a:rPr lang="ru-RU" sz="3200" u="sng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marL="182880" indent="0">
              <a:lnSpc>
                <a:spcPct val="115000"/>
              </a:lnSpc>
              <a:spcAft>
                <a:spcPts val="750"/>
              </a:spcAft>
              <a:buNone/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Один и тот же воспитатель формулирует и положительное, и отрицательное- высказывание по схеме хорошо, что…, но плохо, что…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23262733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622734717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59632" y="0"/>
            <a:ext cx="6768752" cy="6768752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288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  <a:ea typeface="Times New Roman"/>
                <a:cs typeface="Times New Roman"/>
              </a:rPr>
              <a:t>"Человек играет только тогда, когда 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  <a:ea typeface="Times New Roman"/>
                <a:cs typeface="Times New Roman"/>
              </a:rPr>
              <a:t>он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  <a:ea typeface="Times New Roman"/>
                <a:cs typeface="Times New Roman"/>
              </a:rPr>
              <a:t> 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  <a:ea typeface="Times New Roman"/>
                <a:cs typeface="Times New Roman"/>
              </a:rPr>
              <a:t>в </a:t>
            </a:r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  <a:ea typeface="Times New Roman"/>
                <a:cs typeface="Times New Roman"/>
              </a:rPr>
              <a:t>полном значении слова человек, и 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  <a:ea typeface="Times New Roman"/>
                <a:cs typeface="Times New Roman"/>
              </a:rPr>
              <a:t>он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  <a:ea typeface="Times New Roman"/>
                <a:cs typeface="Times New Roman"/>
              </a:rPr>
              <a:t> 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  <a:ea typeface="Times New Roman"/>
                <a:cs typeface="Times New Roman"/>
              </a:rPr>
              <a:t>бывает </a:t>
            </a:r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  <a:ea typeface="Times New Roman"/>
                <a:cs typeface="Times New Roman"/>
              </a:rPr>
              <a:t>вполне человеком лишь 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  <a:ea typeface="Times New Roman"/>
                <a:cs typeface="Times New Roman"/>
              </a:rPr>
              <a:t>тогда,</a:t>
            </a:r>
            <a:r>
              <a:rPr lang="en-US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  <a:ea typeface="Times New Roman"/>
                <a:cs typeface="Times New Roman"/>
              </a:rPr>
              <a:t> 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  <a:ea typeface="Times New Roman"/>
                <a:cs typeface="Times New Roman"/>
              </a:rPr>
              <a:t>когда </a:t>
            </a:r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  <a:ea typeface="Times New Roman"/>
                <a:cs typeface="Times New Roman"/>
              </a:rPr>
              <a:t>он </a:t>
            </a: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  <a:ea typeface="Times New Roman"/>
                <a:cs typeface="Times New Roman"/>
              </a:rPr>
              <a:t>играет“</a:t>
            </a:r>
            <a:endParaRPr lang="en-US" b="1" dirty="0" smtClean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  <a:ea typeface="Times New Roman"/>
              <a:cs typeface="Times New Roman"/>
            </a:endParaRPr>
          </a:p>
          <a:p>
            <a:pPr marL="18288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  <a:ea typeface="Times New Roman"/>
                <a:cs typeface="Times New Roman"/>
              </a:rPr>
              <a:t>Ф</a:t>
            </a:r>
            <a:r>
              <a:rPr lang="ru-RU" b="1" i="1" dirty="0">
                <a:solidFill>
                  <a:schemeClr val="tx2">
                    <a:lumMod val="60000"/>
                    <a:lumOff val="40000"/>
                  </a:schemeClr>
                </a:solidFill>
                <a:latin typeface="Comic Sans MS" pitchFamily="66" charset="0"/>
                <a:ea typeface="Times New Roman"/>
                <a:cs typeface="Times New Roman"/>
              </a:rPr>
              <a:t>. Шиллер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  <a:latin typeface="Comic Sans MS" pitchFamily="66" charset="0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0744728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8136904" cy="6048672"/>
          </a:xfrm>
        </p:spPr>
        <p:txBody>
          <a:bodyPr>
            <a:normAutofit fontScale="90000"/>
          </a:bodyPr>
          <a:lstStyle/>
          <a:p>
            <a:pPr algn="l" rtl="0"/>
            <a:r>
              <a:rPr lang="ru-RU" sz="4000" dirty="0" smtClean="0">
                <a:latin typeface="Comic Sans MS" pitchFamily="66" charset="0"/>
              </a:rPr>
              <a:t>Мастерство - это то, чего можно добиться, и как могут быть</a:t>
            </a:r>
            <a:br>
              <a:rPr lang="ru-RU" sz="4000" dirty="0" smtClean="0">
                <a:latin typeface="Comic Sans MS" pitchFamily="66" charset="0"/>
              </a:rPr>
            </a:br>
            <a:r>
              <a:rPr lang="ru-RU" sz="4000" dirty="0" smtClean="0">
                <a:latin typeface="Comic Sans MS" pitchFamily="66" charset="0"/>
              </a:rPr>
              <a:t>известны мастер - токарь, прекрасный мастер - врач,</a:t>
            </a:r>
            <a:br>
              <a:rPr lang="ru-RU" sz="4000" dirty="0" smtClean="0">
                <a:latin typeface="Comic Sans MS" pitchFamily="66" charset="0"/>
              </a:rPr>
            </a:br>
            <a:r>
              <a:rPr lang="ru-RU" sz="4000" dirty="0" smtClean="0">
                <a:latin typeface="Comic Sans MS" pitchFamily="66" charset="0"/>
              </a:rPr>
              <a:t>так должен и может быть прекрасным мастером педагог.</a:t>
            </a:r>
            <a:r>
              <a:rPr lang="ru-RU" b="0" dirty="0" smtClean="0"/>
              <a:t/>
            </a:r>
            <a:br>
              <a:rPr lang="ru-RU" b="0" dirty="0" smtClean="0"/>
            </a:br>
            <a:r>
              <a:rPr lang="ru-RU" dirty="0" smtClean="0"/>
              <a:t>                                                                        А. С. Макаренко</a:t>
            </a:r>
            <a:r>
              <a:rPr lang="ru-RU" b="0" dirty="0" smtClean="0"/>
              <a:t/>
            </a:r>
            <a:br>
              <a:rPr lang="ru-RU" b="0" dirty="0" smtClean="0"/>
            </a:b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692696"/>
            <a:ext cx="8568952" cy="5433467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  </a:t>
            </a:r>
            <a:r>
              <a:rPr lang="ru-RU" sz="3300" dirty="0" smtClean="0">
                <a:solidFill>
                  <a:schemeClr val="tx2"/>
                </a:solidFill>
                <a:latin typeface="Comic Sans MS" pitchFamily="66" charset="0"/>
              </a:rPr>
              <a:t> По С.Д. Якушевой, </a:t>
            </a:r>
            <a:r>
              <a:rPr lang="ru-RU" sz="3300" b="1" dirty="0" smtClean="0">
                <a:solidFill>
                  <a:schemeClr val="tx2"/>
                </a:solidFill>
                <a:latin typeface="Comic Sans MS" pitchFamily="66" charset="0"/>
              </a:rPr>
              <a:t>педагогическое мастерство</a:t>
            </a:r>
            <a:r>
              <a:rPr lang="ru-RU" sz="3300" dirty="0" smtClean="0">
                <a:solidFill>
                  <a:schemeClr val="tx2"/>
                </a:solidFill>
                <a:latin typeface="Comic Sans MS" pitchFamily="66" charset="0"/>
              </a:rPr>
              <a:t> - это профессиональное умение оптимизировать все виды учебно-воспитательной деятельности, целенаправить их на всестороннее развитие и совершенствование личности, формирование её мировоззрения, способностей. Она считает, что педагогическая культура, профессиональная компетентность педагога, педагогические умения и способности, речевая культура, педагогическое взаимодействие, умение управлять собой, педагогическое общение и этика, а также психолого-педагогические знания, являются слагаемыми педагогического мастерства.</a:t>
            </a:r>
            <a:endParaRPr lang="ru-RU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540024"/>
          </a:xfrm>
        </p:spPr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3600" u="sng" dirty="0">
                <a:solidFill>
                  <a:srgbClr val="181818"/>
                </a:solidFill>
              </a:rPr>
              <a:t>Вопросы из области воспитания.</a:t>
            </a:r>
            <a:r>
              <a:rPr lang="ru-RU" sz="4800" dirty="0"/>
              <a:t/>
            </a:r>
            <a:br>
              <a:rPr lang="ru-RU" sz="4800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497363"/>
          </a:xfrm>
        </p:spPr>
        <p:txBody>
          <a:bodyPr>
            <a:normAutofit fontScale="92500"/>
          </a:bodyPr>
          <a:lstStyle/>
          <a:p>
            <a:pPr marL="0" lvl="0" indent="0">
              <a:spcAft>
                <a:spcPts val="0"/>
              </a:spcAft>
              <a:buNone/>
              <a:tabLst>
                <a:tab pos="457200" algn="l"/>
              </a:tabLst>
            </a:pPr>
            <a:r>
              <a:rPr lang="en-US" dirty="0" smtClean="0">
                <a:solidFill>
                  <a:srgbClr val="181818"/>
                </a:solidFill>
                <a:latin typeface="Times New Roman"/>
                <a:ea typeface="Times New Roman"/>
              </a:rPr>
              <a:t>1</a:t>
            </a:r>
            <a:r>
              <a:rPr lang="ru-RU" dirty="0" smtClean="0">
                <a:solidFill>
                  <a:srgbClr val="181818"/>
                </a:solidFill>
                <a:latin typeface="Times New Roman"/>
                <a:ea typeface="Times New Roman"/>
              </a:rPr>
              <a:t>.Кому </a:t>
            </a: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</a:rPr>
              <a:t>принадлежит ведущая роль в воспитании детей? </a:t>
            </a:r>
            <a:r>
              <a:rPr lang="ru-RU" dirty="0" smtClean="0">
                <a:solidFill>
                  <a:srgbClr val="181818"/>
                </a:solidFill>
                <a:latin typeface="Times New Roman"/>
                <a:ea typeface="Times New Roman"/>
              </a:rPr>
              <a:t> </a:t>
            </a:r>
            <a:endParaRPr lang="en-US" smtClean="0">
              <a:solidFill>
                <a:srgbClr val="181818"/>
              </a:solidFill>
              <a:latin typeface="Times New Roman"/>
              <a:ea typeface="Times New Roman"/>
            </a:endParaRPr>
          </a:p>
          <a:p>
            <a:pPr marL="0" lvl="0" indent="0"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smtClean="0">
                <a:solidFill>
                  <a:srgbClr val="181818"/>
                </a:solidFill>
                <a:latin typeface="Times New Roman"/>
                <a:ea typeface="Times New Roman"/>
              </a:rPr>
              <a:t>2</a:t>
            </a:r>
            <a:r>
              <a:rPr lang="ru-RU" dirty="0" smtClean="0">
                <a:solidFill>
                  <a:srgbClr val="181818"/>
                </a:solidFill>
                <a:latin typeface="Times New Roman"/>
                <a:ea typeface="Times New Roman"/>
              </a:rPr>
              <a:t>.«Родители </a:t>
            </a: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</a:rPr>
              <a:t>являются первыми педагогами» - это выдержка из …… </a:t>
            </a:r>
            <a:endParaRPr lang="ru-RU" dirty="0" smtClean="0">
              <a:solidFill>
                <a:srgbClr val="181818"/>
              </a:solidFill>
              <a:latin typeface="Times New Roman"/>
              <a:ea typeface="Times New Roman"/>
            </a:endParaRPr>
          </a:p>
          <a:p>
            <a:pPr marL="0" lvl="0" indent="0"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dirty="0" smtClean="0">
                <a:solidFill>
                  <a:srgbClr val="181818"/>
                </a:solidFill>
                <a:latin typeface="Times New Roman"/>
                <a:ea typeface="Times New Roman"/>
              </a:rPr>
              <a:t>3.Основой </a:t>
            </a: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</a:rPr>
              <a:t>семейного воспитания является… </a:t>
            </a:r>
            <a:endParaRPr lang="ru-RU" dirty="0" smtClean="0">
              <a:solidFill>
                <a:srgbClr val="181818"/>
              </a:solidFill>
              <a:latin typeface="Times New Roman"/>
              <a:ea typeface="Times New Roman"/>
            </a:endParaRPr>
          </a:p>
          <a:p>
            <a:pPr marL="0" lvl="0" indent="0"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dirty="0" smtClean="0">
                <a:solidFill>
                  <a:srgbClr val="333333"/>
                </a:solidFill>
                <a:latin typeface="Times New Roman"/>
                <a:ea typeface="Times New Roman"/>
              </a:rPr>
              <a:t>4.Дошкольная </a:t>
            </a:r>
            <a:r>
              <a:rPr lang="ru-RU" dirty="0">
                <a:solidFill>
                  <a:srgbClr val="333333"/>
                </a:solidFill>
                <a:latin typeface="Times New Roman"/>
                <a:ea typeface="Times New Roman"/>
              </a:rPr>
              <a:t>педагогика - наука </a:t>
            </a:r>
            <a:r>
              <a:rPr lang="ru-RU" dirty="0" smtClean="0">
                <a:solidFill>
                  <a:srgbClr val="333333"/>
                </a:solidFill>
                <a:latin typeface="Times New Roman"/>
                <a:ea typeface="Times New Roman"/>
              </a:rPr>
              <a:t>…</a:t>
            </a:r>
          </a:p>
          <a:p>
            <a:pPr marL="0" lvl="0" indent="0"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dirty="0" smtClean="0">
                <a:solidFill>
                  <a:srgbClr val="333333"/>
                </a:solidFill>
                <a:latin typeface="Times New Roman"/>
                <a:ea typeface="Times New Roman"/>
              </a:rPr>
              <a:t>5.</a:t>
            </a:r>
            <a:r>
              <a:rPr lang="ru-RU" dirty="0" smtClean="0">
                <a:solidFill>
                  <a:srgbClr val="181818"/>
                </a:solidFill>
                <a:latin typeface="Times New Roman"/>
                <a:ea typeface="Times New Roman"/>
              </a:rPr>
              <a:t>Какие </a:t>
            </a: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</a:rPr>
              <a:t>средства общения являются ведущими у детей старшего дошкольного возраста?</a:t>
            </a:r>
            <a:endParaRPr lang="ru-RU" sz="2400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</a:rPr>
              <a:t>игровые</a:t>
            </a:r>
            <a:endParaRPr lang="ru-RU" sz="2400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</a:rPr>
              <a:t>предметно-действенные</a:t>
            </a:r>
            <a:endParaRPr lang="ru-RU" sz="2400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</a:rPr>
              <a:t>речевые</a:t>
            </a:r>
            <a:endParaRPr lang="ru-RU" sz="2400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</a:rPr>
              <a:t>выполнение инструкций взрослого</a:t>
            </a:r>
            <a:endParaRPr lang="ru-RU" sz="2400" dirty="0">
              <a:latin typeface="Times New Roman"/>
              <a:ea typeface="Times New Roman"/>
            </a:endParaRPr>
          </a:p>
          <a:p>
            <a:pPr marL="182880" indent="0">
              <a:buNone/>
            </a:pP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476672"/>
            <a:ext cx="8507288" cy="6120680"/>
          </a:xfrm>
        </p:spPr>
        <p:txBody>
          <a:bodyPr>
            <a:normAutofit fontScale="85000" lnSpcReduction="20000"/>
          </a:bodyPr>
          <a:lstStyle/>
          <a:p>
            <a:pPr marL="182880" indent="0">
              <a:spcAft>
                <a:spcPts val="0"/>
              </a:spcAft>
              <a:buNone/>
            </a:pPr>
            <a:r>
              <a:rPr lang="ru-RU" sz="3600" dirty="0" smtClean="0">
                <a:solidFill>
                  <a:srgbClr val="0070C0"/>
                </a:solidFill>
                <a:latin typeface="Comic Sans MS" pitchFamily="66" charset="0"/>
              </a:rPr>
              <a:t>  </a:t>
            </a:r>
            <a:r>
              <a:rPr lang="ru-RU" sz="4200" b="1" u="sng" dirty="0" smtClean="0">
                <a:solidFill>
                  <a:srgbClr val="181818"/>
                </a:solidFill>
                <a:latin typeface="Times New Roman"/>
                <a:ea typeface="Times New Roman"/>
              </a:rPr>
              <a:t>Вопросы из области педагогики.</a:t>
            </a:r>
            <a:endParaRPr lang="ru-RU" sz="4200" dirty="0" smtClean="0">
              <a:latin typeface="Times New Roman"/>
              <a:ea typeface="Times New Roman"/>
            </a:endParaRPr>
          </a:p>
          <a:p>
            <a:pPr marL="0" lvl="0" indent="0"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dirty="0" smtClean="0">
                <a:solidFill>
                  <a:srgbClr val="181818"/>
                </a:solidFill>
                <a:latin typeface="Times New Roman"/>
                <a:ea typeface="Times New Roman"/>
              </a:rPr>
              <a:t>1.Что </a:t>
            </a: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</a:rPr>
              <a:t>является формой обучения детей в ДОУ? </a:t>
            </a:r>
          </a:p>
          <a:p>
            <a:pPr marL="0" lvl="0" indent="0"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dirty="0" smtClean="0">
                <a:solidFill>
                  <a:srgbClr val="181818"/>
                </a:solidFill>
                <a:latin typeface="Times New Roman"/>
                <a:ea typeface="Times New Roman"/>
              </a:rPr>
              <a:t>2.Кто </a:t>
            </a: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</a:rPr>
              <a:t>из ученых является автором «Великой дидактики»? </a:t>
            </a:r>
            <a:r>
              <a:rPr lang="ru-RU" dirty="0" smtClean="0">
                <a:solidFill>
                  <a:srgbClr val="181818"/>
                </a:solidFill>
                <a:latin typeface="Times New Roman"/>
                <a:ea typeface="Times New Roman"/>
              </a:rPr>
              <a:t>3.Наиболее </a:t>
            </a: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</a:rPr>
              <a:t>эффективный вид деятельности, способствующий развитию творческой активности детей, - это деятельность … </a:t>
            </a:r>
            <a:r>
              <a:rPr lang="ru-RU" dirty="0" smtClean="0">
                <a:solidFill>
                  <a:srgbClr val="181818"/>
                </a:solidFill>
                <a:latin typeface="Times New Roman"/>
                <a:ea typeface="Times New Roman"/>
              </a:rPr>
              <a:t>4.Теория </a:t>
            </a: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</a:rPr>
              <a:t>и методика развития детского изобразительного творчества посвящена проблемам:</a:t>
            </a:r>
            <a:endParaRPr lang="ru-RU" sz="2400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</a:rPr>
              <a:t>трудового воспитания</a:t>
            </a:r>
            <a:endParaRPr lang="ru-RU" sz="2400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</a:rPr>
              <a:t>физического воспитания</a:t>
            </a:r>
            <a:endParaRPr lang="ru-RU" sz="2400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</a:rPr>
              <a:t>эстетического воспитания</a:t>
            </a:r>
            <a:endParaRPr lang="ru-RU" sz="2400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</a:rPr>
              <a:t>умственного воспитания</a:t>
            </a:r>
            <a:endParaRPr lang="ru-RU" sz="2400" dirty="0">
              <a:latin typeface="Times New Roman"/>
              <a:ea typeface="Times New Roman"/>
            </a:endParaRPr>
          </a:p>
          <a:p>
            <a:pPr marL="0" lvl="0" indent="0"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dirty="0" smtClean="0">
                <a:solidFill>
                  <a:srgbClr val="181818"/>
                </a:solidFill>
                <a:latin typeface="Times New Roman"/>
                <a:ea typeface="Times New Roman"/>
              </a:rPr>
              <a:t>5.Особенностью</a:t>
            </a: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</a:rPr>
              <a:t>, какого метода ознакомления с художественной литературой является дословная передача текста?</a:t>
            </a:r>
            <a:endParaRPr lang="ru-RU" sz="2400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</a:rPr>
              <a:t>беседа</a:t>
            </a:r>
            <a:endParaRPr lang="ru-RU" sz="2400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err="1">
                <a:solidFill>
                  <a:srgbClr val="181818"/>
                </a:solidFill>
                <a:latin typeface="Times New Roman"/>
                <a:ea typeface="Times New Roman"/>
              </a:rPr>
              <a:t>инсценирование</a:t>
            </a:r>
            <a:endParaRPr lang="ru-RU" sz="2400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</a:rPr>
              <a:t>заучивание с детьми наизусть</a:t>
            </a:r>
            <a:endParaRPr lang="ru-RU" sz="2400" dirty="0">
              <a:latin typeface="Times New Roman"/>
              <a:ea typeface="Times New Roman"/>
            </a:endParaRPr>
          </a:p>
          <a:p>
            <a:pPr marL="342900" lvl="0" indent="-342900"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181818"/>
                </a:solidFill>
                <a:latin typeface="Times New Roman"/>
                <a:ea typeface="Times New Roman"/>
              </a:rPr>
              <a:t>рассказывание</a:t>
            </a:r>
            <a:endParaRPr lang="ru-RU" sz="2400" dirty="0">
              <a:latin typeface="Times New Roman"/>
              <a:ea typeface="Times New Roman"/>
            </a:endParaRPr>
          </a:p>
          <a:p>
            <a:pPr>
              <a:buNone/>
            </a:pPr>
            <a:endParaRPr lang="ru-RU" dirty="0">
              <a:solidFill>
                <a:srgbClr val="0070C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404664"/>
            <a:ext cx="8435280" cy="6336704"/>
          </a:xfrm>
        </p:spPr>
        <p:txBody>
          <a:bodyPr>
            <a:noAutofit/>
          </a:bodyPr>
          <a:lstStyle/>
          <a:p>
            <a:pPr marL="182880" indent="0">
              <a:spcAft>
                <a:spcPts val="0"/>
              </a:spcAft>
              <a:buNone/>
            </a:pPr>
            <a:r>
              <a:rPr lang="ru-RU" dirty="0" smtClean="0">
                <a:solidFill>
                  <a:srgbClr val="006600"/>
                </a:solidFill>
                <a:latin typeface="Comic Sans MS" pitchFamily="66" charset="0"/>
              </a:rPr>
              <a:t>  </a:t>
            </a:r>
            <a:r>
              <a:rPr lang="ru-RU" sz="3200" b="1" u="sng" dirty="0">
                <a:solidFill>
                  <a:srgbClr val="181818"/>
                </a:solidFill>
                <a:latin typeface="Times New Roman"/>
                <a:ea typeface="Times New Roman"/>
              </a:rPr>
              <a:t>Вопросы из области психологии.</a:t>
            </a:r>
            <a:endParaRPr lang="ru-RU" sz="3200" dirty="0">
              <a:latin typeface="Times New Roman"/>
              <a:ea typeface="Times New Roman"/>
            </a:endParaRPr>
          </a:p>
          <a:p>
            <a:pPr marL="0" lvl="0" indent="0"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sz="2400" dirty="0" smtClean="0">
                <a:solidFill>
                  <a:srgbClr val="181818"/>
                </a:solidFill>
                <a:latin typeface="Times New Roman"/>
                <a:ea typeface="Times New Roman"/>
              </a:rPr>
              <a:t>1.Назовите </a:t>
            </a:r>
            <a:r>
              <a:rPr lang="ru-RU" sz="2400" dirty="0">
                <a:solidFill>
                  <a:srgbClr val="181818"/>
                </a:solidFill>
                <a:latin typeface="Times New Roman"/>
                <a:ea typeface="Times New Roman"/>
              </a:rPr>
              <a:t>периодизации из системы Л.С. Выготского, приемлемые дошкольному возрасту</a:t>
            </a:r>
            <a:endParaRPr lang="ru-RU" sz="2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800" dirty="0">
                <a:solidFill>
                  <a:srgbClr val="181818"/>
                </a:solidFill>
                <a:latin typeface="Times New Roman"/>
                <a:ea typeface="Times New Roman"/>
              </a:rPr>
              <a:t>кризис 1 года</a:t>
            </a:r>
            <a:endParaRPr lang="ru-RU" sz="18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800" dirty="0">
                <a:solidFill>
                  <a:srgbClr val="181818"/>
                </a:solidFill>
                <a:latin typeface="Times New Roman"/>
                <a:ea typeface="Times New Roman"/>
              </a:rPr>
              <a:t>раннее детство (1-3 года)</a:t>
            </a:r>
            <a:endParaRPr lang="ru-RU" sz="18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800" dirty="0">
                <a:solidFill>
                  <a:srgbClr val="181818"/>
                </a:solidFill>
                <a:latin typeface="Times New Roman"/>
                <a:ea typeface="Times New Roman"/>
              </a:rPr>
              <a:t>кризис 3 лет</a:t>
            </a:r>
            <a:endParaRPr lang="ru-RU" sz="18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800" dirty="0">
                <a:solidFill>
                  <a:srgbClr val="181818"/>
                </a:solidFill>
                <a:latin typeface="Times New Roman"/>
                <a:ea typeface="Times New Roman"/>
              </a:rPr>
              <a:t>дошкольный возраст (3-7 лет)</a:t>
            </a:r>
            <a:endParaRPr lang="ru-RU" sz="18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800" dirty="0">
                <a:solidFill>
                  <a:srgbClr val="181818"/>
                </a:solidFill>
                <a:latin typeface="Times New Roman"/>
                <a:ea typeface="Times New Roman"/>
              </a:rPr>
              <a:t>кризис 7 лет</a:t>
            </a:r>
            <a:endParaRPr lang="ru-RU" sz="1800" dirty="0">
              <a:latin typeface="Times New Roman"/>
              <a:ea typeface="Times New Roman"/>
            </a:endParaRPr>
          </a:p>
          <a:p>
            <a:pPr marL="0" lvl="0" indent="0"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sz="2400" dirty="0" smtClean="0">
                <a:solidFill>
                  <a:srgbClr val="181818"/>
                </a:solidFill>
                <a:latin typeface="Times New Roman"/>
                <a:ea typeface="Times New Roman"/>
              </a:rPr>
              <a:t>2.Систематическое</a:t>
            </a:r>
            <a:r>
              <a:rPr lang="ru-RU" sz="2400" dirty="0">
                <a:solidFill>
                  <a:srgbClr val="181818"/>
                </a:solidFill>
                <a:latin typeface="Times New Roman"/>
                <a:ea typeface="Times New Roman"/>
              </a:rPr>
              <a:t>, целенаправленное и планомерное восприятие объектов - это … </a:t>
            </a:r>
            <a:endParaRPr lang="ru-RU" sz="2400" dirty="0">
              <a:latin typeface="Times New Roman"/>
              <a:ea typeface="Times New Roman"/>
            </a:endParaRPr>
          </a:p>
          <a:p>
            <a:pPr marL="0" lvl="0" indent="0">
              <a:spcAft>
                <a:spcPts val="0"/>
              </a:spcAft>
              <a:buNone/>
              <a:tabLst>
                <a:tab pos="457200" algn="l"/>
              </a:tabLst>
            </a:pPr>
            <a:r>
              <a:rPr lang="ru-RU" sz="2400" dirty="0" smtClean="0">
                <a:solidFill>
                  <a:srgbClr val="181818"/>
                </a:solidFill>
                <a:latin typeface="Times New Roman"/>
                <a:ea typeface="Times New Roman"/>
              </a:rPr>
              <a:t>3.Определите </a:t>
            </a:r>
            <a:r>
              <a:rPr lang="ru-RU" sz="2400" dirty="0">
                <a:solidFill>
                  <a:srgbClr val="181818"/>
                </a:solidFill>
                <a:latin typeface="Times New Roman"/>
                <a:ea typeface="Times New Roman"/>
              </a:rPr>
              <a:t>тип темперамента.</a:t>
            </a:r>
            <a:endParaRPr lang="ru-RU" sz="2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1800" dirty="0">
                <a:solidFill>
                  <a:srgbClr val="181818"/>
                </a:solidFill>
                <a:latin typeface="Times New Roman"/>
                <a:ea typeface="Times New Roman"/>
              </a:rPr>
              <a:t>Дети данного типа темперамента отличаются низкой эмоциональностью, невыразительной, бедной мимикой. Эмоции проявляют неявно: тихо смеются, негромко плачут. Для них характерна высокая работоспособность, умение делать все тщательно, кропотливо, длительно концентрироваться на выполнении задания. Любую деятельность дошкольники выполняют медленно, им необходимо некоторое время, чтобы освоить и понять, что от них требуется. Эти дети легко дисциплинируются в привычной им </a:t>
            </a:r>
            <a:r>
              <a:rPr lang="ru-RU" sz="1800" dirty="0" smtClean="0">
                <a:solidFill>
                  <a:srgbClr val="181818"/>
                </a:solidFill>
                <a:latin typeface="Times New Roman"/>
                <a:ea typeface="Times New Roman"/>
              </a:rPr>
              <a:t>обстановке. Для </a:t>
            </a:r>
            <a:r>
              <a:rPr lang="ru-RU" sz="1800" dirty="0">
                <a:solidFill>
                  <a:srgbClr val="181818"/>
                </a:solidFill>
                <a:latin typeface="Times New Roman"/>
                <a:ea typeface="Times New Roman"/>
              </a:rPr>
              <a:t>детей этого типа характерна медленная, негромкая, с длительными паузами речь</a:t>
            </a:r>
            <a:r>
              <a:rPr lang="ru-RU" sz="1800" dirty="0" smtClean="0">
                <a:solidFill>
                  <a:srgbClr val="181818"/>
                </a:solidFill>
                <a:latin typeface="Times New Roman"/>
                <a:ea typeface="Times New Roman"/>
              </a:rPr>
              <a:t>.</a:t>
            </a:r>
            <a:endParaRPr lang="ru-RU" sz="1800" dirty="0">
              <a:latin typeface="Times New Roman"/>
              <a:ea typeface="Times New Roman"/>
            </a:endParaRPr>
          </a:p>
          <a:p>
            <a:pPr>
              <a:buNone/>
            </a:pPr>
            <a:endParaRPr lang="ru-RU" sz="2600" dirty="0">
              <a:solidFill>
                <a:srgbClr val="0066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idx="1"/>
          </p:nvPr>
        </p:nvSpPr>
        <p:spPr>
          <a:xfrm>
            <a:off x="0" y="404812"/>
            <a:ext cx="8686800" cy="6120531"/>
          </a:xfrm>
        </p:spPr>
        <p:txBody>
          <a:bodyPr>
            <a:normAutofit/>
          </a:bodyPr>
          <a:lstStyle/>
          <a:p>
            <a:pPr marL="18288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dirty="0"/>
              <a:t> </a:t>
            </a:r>
            <a:r>
              <a:rPr lang="ru-RU" dirty="0" smtClean="0"/>
              <a:t>       </a:t>
            </a:r>
            <a:r>
              <a:rPr lang="ru-RU" sz="3200" b="1" u="sng" dirty="0">
                <a:latin typeface="Times New Roman"/>
                <a:ea typeface="Times New Roman"/>
                <a:cs typeface="Times New Roman"/>
              </a:rPr>
              <a:t>Вопросы из области ИКТ</a:t>
            </a:r>
            <a:endParaRPr lang="ru-RU" sz="3200" dirty="0">
              <a:latin typeface="Calibri"/>
              <a:ea typeface="Calibri"/>
              <a:cs typeface="Times New Roman"/>
            </a:endParaRPr>
          </a:p>
          <a:p>
            <a:pPr marL="18288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600" b="1" dirty="0" smtClean="0">
                <a:latin typeface="Times New Roman"/>
                <a:ea typeface="Times New Roman"/>
                <a:cs typeface="Times New Roman"/>
              </a:rPr>
              <a:t>       </a:t>
            </a:r>
            <a:r>
              <a:rPr lang="ru-RU" sz="2000" b="1" dirty="0" smtClean="0">
                <a:latin typeface="Times New Roman"/>
                <a:ea typeface="Times New Roman"/>
                <a:cs typeface="Times New Roman"/>
              </a:rPr>
              <a:t>Задание</a:t>
            </a:r>
            <a:r>
              <a:rPr lang="ru-RU" sz="2000" b="1" dirty="0">
                <a:latin typeface="Times New Roman"/>
                <a:ea typeface="Times New Roman"/>
                <a:cs typeface="Times New Roman"/>
              </a:rPr>
              <a:t>: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 нужно к каждому слову подобрать точное определение.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marL="18288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600" b="1" dirty="0" smtClean="0">
                <a:latin typeface="Times New Roman"/>
                <a:ea typeface="Times New Roman"/>
                <a:cs typeface="Times New Roman"/>
              </a:rPr>
              <a:t>  </a:t>
            </a:r>
            <a:r>
              <a:rPr lang="ru-RU" sz="2000" b="1" dirty="0" smtClean="0">
                <a:latin typeface="Times New Roman"/>
                <a:ea typeface="Times New Roman"/>
                <a:cs typeface="Times New Roman"/>
              </a:rPr>
              <a:t>1. Интернет</a:t>
            </a:r>
            <a:endParaRPr lang="ru-RU" sz="2000" dirty="0">
              <a:latin typeface="Times New Roman"/>
              <a:ea typeface="Times New Roman"/>
              <a:cs typeface="Times New Roman"/>
            </a:endParaRPr>
          </a:p>
          <a:p>
            <a:pPr marL="18288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dirty="0" smtClean="0">
                <a:latin typeface="Times New Roman"/>
                <a:ea typeface="Times New Roman"/>
                <a:cs typeface="Times New Roman"/>
              </a:rPr>
              <a:t>  2. Карта изображения</a:t>
            </a:r>
            <a:endParaRPr lang="ru-RU" sz="2000" dirty="0">
              <a:latin typeface="Times New Roman"/>
              <a:ea typeface="Times New Roman"/>
              <a:cs typeface="Times New Roman"/>
            </a:endParaRPr>
          </a:p>
          <a:p>
            <a:pPr marL="18288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dirty="0" smtClean="0">
                <a:latin typeface="Times New Roman"/>
                <a:ea typeface="Times New Roman"/>
                <a:cs typeface="Times New Roman"/>
              </a:rPr>
              <a:t>  3. Загрузка</a:t>
            </a:r>
            <a:endParaRPr lang="ru-RU" sz="2000" dirty="0">
              <a:latin typeface="Times New Roman"/>
              <a:ea typeface="Times New Roman"/>
              <a:cs typeface="Times New Roman"/>
            </a:endParaRPr>
          </a:p>
          <a:p>
            <a:pPr marL="18288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dirty="0" smtClean="0">
                <a:latin typeface="Times New Roman"/>
                <a:ea typeface="Times New Roman"/>
                <a:cs typeface="Times New Roman"/>
              </a:rPr>
              <a:t>  4. Память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</a:p>
          <a:p>
            <a:pPr marL="18288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000" b="1" dirty="0" smtClean="0">
                <a:latin typeface="Times New Roman"/>
                <a:ea typeface="Times New Roman"/>
                <a:cs typeface="Times New Roman"/>
              </a:rPr>
              <a:t>  5.Принтер</a:t>
            </a:r>
            <a:r>
              <a:rPr lang="ru-RU" sz="20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32656"/>
            <a:ext cx="8697144" cy="6264696"/>
          </a:xfrm>
        </p:spPr>
        <p:txBody>
          <a:bodyPr>
            <a:normAutofit fontScale="62500" lnSpcReduction="20000"/>
          </a:bodyPr>
          <a:lstStyle/>
          <a:p>
            <a:pPr marL="182880" indent="0">
              <a:spcAft>
                <a:spcPts val="0"/>
              </a:spcAft>
              <a:buNone/>
            </a:pPr>
            <a:r>
              <a:rPr lang="ru-RU" sz="5100" b="1" u="sng" dirty="0">
                <a:latin typeface="Times New Roman"/>
                <a:ea typeface="Times New Roman"/>
              </a:rPr>
              <a:t>Решение педагогических </a:t>
            </a:r>
            <a:r>
              <a:rPr lang="ru-RU" sz="5100" b="1" u="sng" dirty="0" smtClean="0">
                <a:latin typeface="Times New Roman"/>
                <a:ea typeface="Times New Roman"/>
              </a:rPr>
              <a:t>ситуаций</a:t>
            </a:r>
          </a:p>
          <a:p>
            <a:pPr marL="182880" indent="0">
              <a:spcAft>
                <a:spcPts val="0"/>
              </a:spcAft>
              <a:buNone/>
            </a:pPr>
            <a:endParaRPr lang="ru-RU" sz="3200" dirty="0">
              <a:latin typeface="Times New Roman"/>
              <a:ea typeface="Times New Roman"/>
            </a:endParaRPr>
          </a:p>
          <a:p>
            <a:pPr marL="182880" indent="0">
              <a:spcAft>
                <a:spcPts val="0"/>
              </a:spcAft>
              <a:buNone/>
            </a:pPr>
            <a:r>
              <a:rPr lang="ru-RU" sz="3600" i="1" u="sng" dirty="0">
                <a:solidFill>
                  <a:srgbClr val="181818"/>
                </a:solidFill>
                <a:latin typeface="Times New Roman"/>
                <a:ea typeface="Times New Roman"/>
              </a:rPr>
              <a:t>Ситуация 1.</a:t>
            </a:r>
            <a:r>
              <a:rPr lang="ru-RU" sz="3600" dirty="0">
                <a:solidFill>
                  <a:srgbClr val="181818"/>
                </a:solidFill>
                <a:latin typeface="Times New Roman"/>
                <a:ea typeface="Times New Roman"/>
              </a:rPr>
              <a:t> Когда детям рассказывают сказку, мальчик Саша, все время говорит и говорит, и не слушает сказку. Другие дети внимательно слушают, но Саша им мешает. Как быть в этой ситуации?</a:t>
            </a:r>
            <a:endParaRPr lang="ru-RU" sz="3200" dirty="0">
              <a:latin typeface="Times New Roman"/>
              <a:ea typeface="Times New Roman"/>
            </a:endParaRPr>
          </a:p>
          <a:p>
            <a:pPr marL="182880" indent="0">
              <a:spcAft>
                <a:spcPts val="0"/>
              </a:spcAft>
              <a:buNone/>
            </a:pPr>
            <a:r>
              <a:rPr lang="ru-RU" sz="2400" dirty="0">
                <a:solidFill>
                  <a:srgbClr val="181818"/>
                </a:solidFill>
                <a:latin typeface="Arial"/>
                <a:ea typeface="Times New Roman"/>
              </a:rPr>
              <a:t> </a:t>
            </a:r>
            <a:endParaRPr lang="ru-RU" sz="3200" dirty="0">
              <a:latin typeface="Times New Roman"/>
              <a:ea typeface="Times New Roman"/>
            </a:endParaRPr>
          </a:p>
          <a:p>
            <a:pPr marL="182880" indent="0">
              <a:spcAft>
                <a:spcPts val="0"/>
              </a:spcAft>
              <a:buNone/>
            </a:pPr>
            <a:r>
              <a:rPr lang="ru-RU" sz="3600" i="1" u="sng" dirty="0">
                <a:solidFill>
                  <a:srgbClr val="181818"/>
                </a:solidFill>
                <a:latin typeface="Times New Roman"/>
                <a:ea typeface="Times New Roman"/>
              </a:rPr>
              <a:t>Ситуация 2.</a:t>
            </a:r>
            <a:r>
              <a:rPr lang="ru-RU" sz="3600" dirty="0">
                <a:solidFill>
                  <a:srgbClr val="181818"/>
                </a:solidFill>
                <a:latin typeface="Times New Roman"/>
                <a:ea typeface="Times New Roman"/>
              </a:rPr>
              <a:t> Воспитанник старшей группы Игорь, придя в детский сад утром, нечаянно опрокинул цветок, стоящий на полке. Когда пришла воспитательница, он как ни бывало, играл машинкой. На вопрос воспитателя он не реагировал. Как быть в такой ситуации . </a:t>
            </a:r>
            <a:endParaRPr lang="ru-RU" sz="3200" dirty="0">
              <a:latin typeface="Times New Roman"/>
              <a:ea typeface="Times New Roman"/>
            </a:endParaRPr>
          </a:p>
          <a:p>
            <a:pPr marL="182880" indent="0">
              <a:spcAft>
                <a:spcPts val="0"/>
              </a:spcAft>
              <a:buNone/>
            </a:pPr>
            <a:r>
              <a:rPr lang="ru-RU" sz="3600" i="1" u="sng" dirty="0">
                <a:solidFill>
                  <a:srgbClr val="181818"/>
                </a:solidFill>
                <a:latin typeface="Times New Roman"/>
                <a:ea typeface="Times New Roman"/>
              </a:rPr>
              <a:t>Ситуация 3.</a:t>
            </a:r>
            <a:r>
              <a:rPr lang="ru-RU" sz="6600" dirty="0">
                <a:solidFill>
                  <a:srgbClr val="000000"/>
                </a:solidFill>
                <a:latin typeface="Calibri"/>
                <a:ea typeface="Times New Roman"/>
              </a:rPr>
              <a:t> </a:t>
            </a:r>
            <a:r>
              <a:rPr lang="ru-RU" sz="3600" dirty="0">
                <a:solidFill>
                  <a:srgbClr val="181818"/>
                </a:solidFill>
                <a:latin typeface="Times New Roman"/>
                <a:ea typeface="Times New Roman"/>
              </a:rPr>
              <a:t>Мальчик Миша играл кубиками посередине группы. Нечаянно его задела девочка Оля играя с куклой на коляске. Миша стал громко плакать, а Оля просила прощения, но он не успокаивался. Что делать педагогу в такой ситуации?</a:t>
            </a:r>
            <a:endParaRPr lang="ru-RU" sz="3200" dirty="0">
              <a:latin typeface="Times New Roman"/>
              <a:ea typeface="Times New Roman"/>
            </a:endParaRPr>
          </a:p>
          <a:p>
            <a:pPr marL="182880" indent="0">
              <a:spcAft>
                <a:spcPts val="0"/>
              </a:spcAft>
              <a:buNone/>
            </a:pPr>
            <a:r>
              <a:rPr lang="ru-RU" sz="3600" i="1" u="sng" dirty="0">
                <a:solidFill>
                  <a:srgbClr val="181818"/>
                </a:solidFill>
                <a:latin typeface="Times New Roman"/>
                <a:ea typeface="Times New Roman"/>
              </a:rPr>
              <a:t>Ситуация 4.</a:t>
            </a:r>
            <a:r>
              <a:rPr lang="ru-RU" sz="6600" dirty="0">
                <a:solidFill>
                  <a:srgbClr val="000000"/>
                </a:solidFill>
                <a:latin typeface="Calibri"/>
                <a:ea typeface="Times New Roman"/>
              </a:rPr>
              <a:t> </a:t>
            </a:r>
            <a:r>
              <a:rPr lang="ru-RU" sz="3600" dirty="0">
                <a:solidFill>
                  <a:srgbClr val="181818"/>
                </a:solidFill>
                <a:latin typeface="Times New Roman"/>
                <a:ea typeface="Times New Roman"/>
              </a:rPr>
              <a:t>Во время прогулки дети шли по улице. Вдруг подошла к ним собака. Дети стали гладить собаку, а девочка Аня ударила собаку по голове. Другая девочка Соня дала ей замечание. Девочки стали драться. Как быть?</a:t>
            </a:r>
            <a:endParaRPr lang="ru-RU" sz="3200" dirty="0">
              <a:effectLst/>
              <a:latin typeface="Times New Roman"/>
              <a:ea typeface="Times New Roman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rnival">
  <a:themeElements>
    <a:clrScheme name="Carnival">
      <a:dk1>
        <a:sysClr val="windowText" lastClr="000000"/>
      </a:dk1>
      <a:lt1>
        <a:sysClr val="window" lastClr="FFFFFF"/>
      </a:lt1>
      <a:dk2>
        <a:srgbClr val="2A2D6C"/>
      </a:dk2>
      <a:lt2>
        <a:srgbClr val="FCED90"/>
      </a:lt2>
      <a:accent1>
        <a:srgbClr val="E0B602"/>
      </a:accent1>
      <a:accent2>
        <a:srgbClr val="C77D00"/>
      </a:accent2>
      <a:accent3>
        <a:srgbClr val="C43D1F"/>
      </a:accent3>
      <a:accent4>
        <a:srgbClr val="B42469"/>
      </a:accent4>
      <a:accent5>
        <a:srgbClr val="7B309B"/>
      </a:accent5>
      <a:accent6>
        <a:srgbClr val="4560AD"/>
      </a:accent6>
      <a:hlink>
        <a:srgbClr val="118FBF"/>
      </a:hlink>
      <a:folHlink>
        <a:srgbClr val="0CA15F"/>
      </a:folHlink>
    </a:clrScheme>
    <a:fontScheme name="Carnival">
      <a:majorFont>
        <a:latin typeface="Bodoni MT"/>
        <a:ea typeface=""/>
        <a:cs typeface=""/>
        <a:font script="Cyrl" typeface="Times New Roman"/>
        <a:font script="Grek" typeface="Times New Roman"/>
        <a:font script="Jpan" typeface="HG明朝E"/>
        <a:font script="Hang" typeface="HY목각파임B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Verdana"/>
        <a:ea typeface=""/>
        <a:cs typeface=""/>
        <a:font script="Jpan" typeface="ＭＳ Ｐゴシック"/>
        <a:font script="Hang" typeface="맑은 고딕"/>
        <a:font script="Hans" typeface="华文楷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arnival">
      <a:fillStyleLst>
        <a:solidFill>
          <a:schemeClr val="phClr">
            <a:tint val="100000"/>
          </a:schemeClr>
        </a:solidFill>
        <a:gradFill rotWithShape="1">
          <a:gsLst>
            <a:gs pos="0">
              <a:schemeClr val="phClr">
                <a:tint val="75000"/>
                <a:satMod val="170000"/>
              </a:schemeClr>
            </a:gs>
            <a:gs pos="37000">
              <a:schemeClr val="phClr">
                <a:tint val="50000"/>
                <a:satMod val="180000"/>
              </a:schemeClr>
            </a:gs>
            <a:gs pos="50000">
              <a:schemeClr val="phClr">
                <a:tint val="46000"/>
                <a:satMod val="180000"/>
              </a:schemeClr>
            </a:gs>
            <a:gs pos="64000">
              <a:schemeClr val="phClr">
                <a:tint val="50000"/>
                <a:satMod val="180000"/>
              </a:schemeClr>
            </a:gs>
            <a:gs pos="100000">
              <a:schemeClr val="phClr">
                <a:tint val="75000"/>
                <a:satMod val="17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hade val="35000"/>
                <a:satMod val="190000"/>
              </a:schemeClr>
            </a:gs>
            <a:gs pos="30000">
              <a:schemeClr val="phClr">
                <a:shade val="64000"/>
                <a:satMod val="165000"/>
              </a:schemeClr>
            </a:gs>
            <a:gs pos="46000">
              <a:schemeClr val="phClr">
                <a:shade val="74000"/>
                <a:satMod val="165000"/>
              </a:schemeClr>
            </a:gs>
            <a:gs pos="56000">
              <a:schemeClr val="phClr">
                <a:shade val="74000"/>
                <a:satMod val="165000"/>
              </a:schemeClr>
            </a:gs>
            <a:gs pos="70000">
              <a:schemeClr val="phClr">
                <a:shade val="64000"/>
                <a:satMod val="165000"/>
              </a:schemeClr>
            </a:gs>
            <a:gs pos="100000">
              <a:schemeClr val="phClr">
                <a:shade val="35000"/>
                <a:satMod val="190000"/>
              </a:schemeClr>
            </a:gs>
          </a:gsLst>
          <a:lin ang="5400000" scaled="0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54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000" dir="54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000" dir="540000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contrasting" dir="tr">
              <a:rot lat="0" lon="0" rev="7000000"/>
            </a:lightRig>
          </a:scene3d>
          <a:sp3d prstMaterial="powder">
            <a:bevelT w="110000" h="50000"/>
          </a:sp3d>
        </a:effectStyle>
      </a:effectStyleLst>
      <a:bgFillStyleLst>
        <a:solidFill>
          <a:schemeClr val="phClr">
            <a:tint val="100000"/>
          </a:schemeClr>
        </a:solidFill>
        <a:gradFill rotWithShape="1">
          <a:gsLst>
            <a:gs pos="0">
              <a:schemeClr val="phClr">
                <a:shade val="68000"/>
                <a:satMod val="150000"/>
              </a:schemeClr>
            </a:gs>
            <a:gs pos="40000">
              <a:schemeClr val="phClr">
                <a:tint val="90000"/>
                <a:satMod val="220000"/>
              </a:schemeClr>
            </a:gs>
            <a:gs pos="50000">
              <a:schemeClr val="phClr">
                <a:tint val="86500"/>
                <a:satMod val="255000"/>
              </a:schemeClr>
            </a:gs>
            <a:gs pos="53000">
              <a:schemeClr val="phClr">
                <a:tint val="86500"/>
                <a:satMod val="255000"/>
              </a:schemeClr>
            </a:gs>
            <a:gs pos="62000">
              <a:schemeClr val="phClr">
                <a:tint val="90000"/>
                <a:satMod val="220000"/>
              </a:schemeClr>
            </a:gs>
            <a:gs pos="100000">
              <a:schemeClr val="phClr">
                <a:shade val="68000"/>
                <a:satMod val="15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190000"/>
              </a:schemeClr>
              <a:schemeClr val="phClr">
                <a:shade val="78000"/>
                <a:satMod val="18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Carnival</Template>
  <TotalTime>170</TotalTime>
  <Words>528</Words>
  <Application>Microsoft Office PowerPoint</Application>
  <PresentationFormat>Экран (4:3)</PresentationFormat>
  <Paragraphs>71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Carnival</vt:lpstr>
      <vt:lpstr>Деловая игра «МАСТЕРСТВОПЕДАГОГА»</vt:lpstr>
      <vt:lpstr>Презентация PowerPoint</vt:lpstr>
      <vt:lpstr>Мастерство - это то, чего можно добиться, и как могут быть известны мастер - токарь, прекрасный мастер - врач, так должен и может быть прекрасным мастером педагог.                                                                         А. С. Макаренко </vt:lpstr>
      <vt:lpstr>Презентация PowerPoint</vt:lpstr>
      <vt:lpstr>Вопросы из области воспитания. </vt:lpstr>
      <vt:lpstr>Презентация PowerPoint</vt:lpstr>
      <vt:lpstr>Презентация PowerPoint</vt:lpstr>
      <vt:lpstr>Презентация PowerPoint</vt:lpstr>
      <vt:lpstr>Презентация PowerPoint</vt:lpstr>
      <vt:lpstr> Игра « Пословицы и поговорки» </vt:lpstr>
      <vt:lpstr>       Угадай фамилию писателя и название стихотворения»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«МАСТЕРСТВОПЕДАГОГА»</dc:title>
  <dc:creator>Марина</dc:creator>
  <cp:lastModifiedBy>Пользователь Windows</cp:lastModifiedBy>
  <cp:revision>14</cp:revision>
  <dcterms:created xsi:type="dcterms:W3CDTF">2013-12-10T14:31:17Z</dcterms:created>
  <dcterms:modified xsi:type="dcterms:W3CDTF">2022-03-17T02:46:01Z</dcterms:modified>
</cp:coreProperties>
</file>